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3DED90-E5C7-4E49-A78D-FC4E7EE1738B}"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129EF-FA18-488D-8F94-00C7BE0FBA92}" type="slidenum">
              <a:rPr lang="en-US" smtClean="0"/>
              <a:t>‹#›</a:t>
            </a:fld>
            <a:endParaRPr lang="en-US"/>
          </a:p>
        </p:txBody>
      </p:sp>
    </p:spTree>
    <p:extLst>
      <p:ext uri="{BB962C8B-B14F-4D97-AF65-F5344CB8AC3E}">
        <p14:creationId xmlns:p14="http://schemas.microsoft.com/office/powerpoint/2010/main" val="1072758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3DED90-E5C7-4E49-A78D-FC4E7EE1738B}"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129EF-FA18-488D-8F94-00C7BE0FBA92}" type="slidenum">
              <a:rPr lang="en-US" smtClean="0"/>
              <a:t>‹#›</a:t>
            </a:fld>
            <a:endParaRPr lang="en-US"/>
          </a:p>
        </p:txBody>
      </p:sp>
    </p:spTree>
    <p:extLst>
      <p:ext uri="{BB962C8B-B14F-4D97-AF65-F5344CB8AC3E}">
        <p14:creationId xmlns:p14="http://schemas.microsoft.com/office/powerpoint/2010/main" val="2042277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53DED90-E5C7-4E49-A78D-FC4E7EE1738B}"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129EF-FA18-488D-8F94-00C7BE0FBA92}" type="slidenum">
              <a:rPr lang="en-US" smtClean="0"/>
              <a:t>‹#›</a:t>
            </a:fld>
            <a:endParaRPr lang="en-US"/>
          </a:p>
        </p:txBody>
      </p:sp>
    </p:spTree>
    <p:extLst>
      <p:ext uri="{BB962C8B-B14F-4D97-AF65-F5344CB8AC3E}">
        <p14:creationId xmlns:p14="http://schemas.microsoft.com/office/powerpoint/2010/main" val="398005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3DED90-E5C7-4E49-A78D-FC4E7EE1738B}" type="datetimeFigureOut">
              <a:rPr lang="en-US" smtClean="0"/>
              <a:t>12/10/2019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129EF-FA18-488D-8F94-00C7BE0FBA92}" type="slidenum">
              <a:rPr lang="en-US" smtClean="0"/>
              <a:t>‹#›</a:t>
            </a:fld>
            <a:endParaRPr lang="en-US"/>
          </a:p>
        </p:txBody>
      </p:sp>
    </p:spTree>
    <p:extLst>
      <p:ext uri="{BB962C8B-B14F-4D97-AF65-F5344CB8AC3E}">
        <p14:creationId xmlns:p14="http://schemas.microsoft.com/office/powerpoint/2010/main" val="1735290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3DED90-E5C7-4E49-A78D-FC4E7EE1738B}" type="datetimeFigureOut">
              <a:rPr lang="en-US" smtClean="0"/>
              <a:t>12/10/2019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4129EF-FA18-488D-8F94-00C7BE0FBA92}" type="slidenum">
              <a:rPr lang="en-US" smtClean="0"/>
              <a:t>‹#›</a:t>
            </a:fld>
            <a:endParaRPr lang="en-US"/>
          </a:p>
        </p:txBody>
      </p:sp>
    </p:spTree>
    <p:extLst>
      <p:ext uri="{BB962C8B-B14F-4D97-AF65-F5344CB8AC3E}">
        <p14:creationId xmlns:p14="http://schemas.microsoft.com/office/powerpoint/2010/main" val="4087891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3DED90-E5C7-4E49-A78D-FC4E7EE1738B}" type="datetimeFigureOut">
              <a:rPr lang="en-US" smtClean="0"/>
              <a:t>12/10/2019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4129EF-FA18-488D-8F94-00C7BE0FBA92}" type="slidenum">
              <a:rPr lang="en-US" smtClean="0"/>
              <a:t>‹#›</a:t>
            </a:fld>
            <a:endParaRPr lang="en-US"/>
          </a:p>
        </p:txBody>
      </p:sp>
    </p:spTree>
    <p:extLst>
      <p:ext uri="{BB962C8B-B14F-4D97-AF65-F5344CB8AC3E}">
        <p14:creationId xmlns:p14="http://schemas.microsoft.com/office/powerpoint/2010/main" val="1522866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3DED90-E5C7-4E49-A78D-FC4E7EE1738B}" type="datetimeFigureOut">
              <a:rPr lang="en-US" smtClean="0"/>
              <a:t>12/10/2019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4129EF-FA18-488D-8F94-00C7BE0FBA92}" type="slidenum">
              <a:rPr lang="en-US" smtClean="0"/>
              <a:t>‹#›</a:t>
            </a:fld>
            <a:endParaRPr lang="en-US"/>
          </a:p>
        </p:txBody>
      </p:sp>
    </p:spTree>
    <p:extLst>
      <p:ext uri="{BB962C8B-B14F-4D97-AF65-F5344CB8AC3E}">
        <p14:creationId xmlns:p14="http://schemas.microsoft.com/office/powerpoint/2010/main" val="393732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53DED90-E5C7-4E49-A78D-FC4E7EE1738B}" type="datetimeFigureOut">
              <a:rPr lang="en-US" smtClean="0"/>
              <a:t>12/10/2019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129EF-FA18-488D-8F94-00C7BE0FBA92}" type="slidenum">
              <a:rPr lang="en-US" smtClean="0"/>
              <a:t>‹#›</a:t>
            </a:fld>
            <a:endParaRPr lang="en-US"/>
          </a:p>
        </p:txBody>
      </p:sp>
    </p:spTree>
    <p:extLst>
      <p:ext uri="{BB962C8B-B14F-4D97-AF65-F5344CB8AC3E}">
        <p14:creationId xmlns:p14="http://schemas.microsoft.com/office/powerpoint/2010/main" val="595471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53DED90-E5C7-4E49-A78D-FC4E7EE1738B}" type="datetimeFigureOut">
              <a:rPr lang="en-US" smtClean="0"/>
              <a:t>12/10/2019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4129EF-FA18-488D-8F94-00C7BE0FBA92}" type="slidenum">
              <a:rPr lang="en-US" smtClean="0"/>
              <a:t>‹#›</a:t>
            </a:fld>
            <a:endParaRPr lang="en-US"/>
          </a:p>
        </p:txBody>
      </p:sp>
    </p:spTree>
    <p:extLst>
      <p:ext uri="{BB962C8B-B14F-4D97-AF65-F5344CB8AC3E}">
        <p14:creationId xmlns:p14="http://schemas.microsoft.com/office/powerpoint/2010/main" val="3854605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3DED90-E5C7-4E49-A78D-FC4E7EE1738B}"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129EF-FA18-488D-8F94-00C7BE0FBA92}" type="slidenum">
              <a:rPr lang="en-US" smtClean="0"/>
              <a:t>‹#›</a:t>
            </a:fld>
            <a:endParaRPr lang="en-US"/>
          </a:p>
        </p:txBody>
      </p:sp>
    </p:spTree>
    <p:extLst>
      <p:ext uri="{BB962C8B-B14F-4D97-AF65-F5344CB8AC3E}">
        <p14:creationId xmlns:p14="http://schemas.microsoft.com/office/powerpoint/2010/main" val="916833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3DED90-E5C7-4E49-A78D-FC4E7EE1738B}"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4129EF-FA18-488D-8F94-00C7BE0FBA92}" type="slidenum">
              <a:rPr lang="en-US" smtClean="0"/>
              <a:t>‹#›</a:t>
            </a:fld>
            <a:endParaRPr lang="en-US"/>
          </a:p>
        </p:txBody>
      </p:sp>
    </p:spTree>
    <p:extLst>
      <p:ext uri="{BB962C8B-B14F-4D97-AF65-F5344CB8AC3E}">
        <p14:creationId xmlns:p14="http://schemas.microsoft.com/office/powerpoint/2010/main" val="1943260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3DED90-E5C7-4E49-A78D-FC4E7EE1738B}" type="datetimeFigureOut">
              <a:rPr lang="en-US" smtClean="0"/>
              <a:t>12/10/2019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129EF-FA18-488D-8F94-00C7BE0FBA92}" type="slidenum">
              <a:rPr lang="en-US" smtClean="0"/>
              <a:t>‹#›</a:t>
            </a:fld>
            <a:endParaRPr lang="en-US"/>
          </a:p>
        </p:txBody>
      </p:sp>
    </p:spTree>
    <p:extLst>
      <p:ext uri="{BB962C8B-B14F-4D97-AF65-F5344CB8AC3E}">
        <p14:creationId xmlns:p14="http://schemas.microsoft.com/office/powerpoint/2010/main" val="38075097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91886"/>
            <a:ext cx="9144000" cy="4976948"/>
          </a:xfrm>
        </p:spPr>
        <p:txBody>
          <a:bodyPr>
            <a:normAutofit fontScale="90000"/>
          </a:bodyPr>
          <a:lstStyle/>
          <a:p>
            <a:r>
              <a:rPr lang="en-US" dirty="0" smtClean="0"/>
              <a:t> </a:t>
            </a:r>
            <a:r>
              <a:rPr lang="en-US" smtClean="0"/>
              <a:t>Health care                Institutional </a:t>
            </a:r>
            <a:r>
              <a:rPr lang="en-US" dirty="0"/>
              <a:t>Affiliation</a:t>
            </a:r>
            <a:br>
              <a:rPr lang="en-US" dirty="0"/>
            </a:br>
            <a:r>
              <a:rPr lang="en-US" dirty="0"/>
              <a:t>Name of </a:t>
            </a:r>
            <a:r>
              <a:rPr lang="en-US" dirty="0" smtClean="0"/>
              <a:t>Lecturer</a:t>
            </a:r>
            <a:br>
              <a:rPr lang="en-US" dirty="0" smtClean="0"/>
            </a:br>
            <a:r>
              <a:rPr lang="en-US" dirty="0" smtClean="0"/>
              <a:t>Name of student</a:t>
            </a:r>
            <a:br>
              <a:rPr lang="en-US" dirty="0" smtClean="0"/>
            </a:br>
            <a:r>
              <a:rPr lang="en-US" dirty="0" smtClean="0"/>
              <a:t>Date of submission</a:t>
            </a:r>
            <a:br>
              <a:rPr lang="en-US" dirty="0" smtClean="0"/>
            </a:br>
            <a:r>
              <a:rPr lang="en-US" dirty="0"/>
              <a:t/>
            </a:r>
            <a:br>
              <a:rPr lang="en-US" dirty="0"/>
            </a:br>
            <a:endParaRPr lang="en-US" dirty="0"/>
          </a:p>
        </p:txBody>
      </p:sp>
      <p:sp>
        <p:nvSpPr>
          <p:cNvPr id="3" name="Subtitle 2"/>
          <p:cNvSpPr>
            <a:spLocks noGrp="1"/>
          </p:cNvSpPr>
          <p:nvPr>
            <p:ph type="subTitle" idx="1"/>
          </p:nvPr>
        </p:nvSpPr>
        <p:spPr>
          <a:xfrm flipV="1">
            <a:off x="1524000" y="5257800"/>
            <a:ext cx="9144000" cy="111034"/>
          </a:xfrm>
        </p:spPr>
        <p:txBody>
          <a:bodyPr>
            <a:normAutofit fontScale="25000" lnSpcReduction="20000"/>
          </a:bodyPr>
          <a:lstStyle/>
          <a:p>
            <a:endParaRPr lang="en-US" dirty="0"/>
          </a:p>
        </p:txBody>
      </p:sp>
    </p:spTree>
    <p:extLst>
      <p:ext uri="{BB962C8B-B14F-4D97-AF65-F5344CB8AC3E}">
        <p14:creationId xmlns:p14="http://schemas.microsoft.com/office/powerpoint/2010/main" val="1671833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Shaping the future of health care trends in America</a:t>
            </a:r>
            <a:r>
              <a:rPr lang="en-US" dirty="0"/>
              <a:t/>
            </a:r>
            <a:br>
              <a:rPr lang="en-US" dirty="0"/>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The health care leaders in the USA have a look at how to reshape the industry for better and quality health provision for the residence of the US and patients from foreign countries. </a:t>
            </a:r>
            <a:endParaRPr lang="en-US" dirty="0" smtClean="0"/>
          </a:p>
          <a:p>
            <a:pPr>
              <a:buFont typeface="Wingdings" panose="05000000000000000000" pitchFamily="2" charset="2"/>
              <a:buChar char="Ø"/>
            </a:pPr>
            <a:r>
              <a:rPr lang="en-US" dirty="0" smtClean="0"/>
              <a:t>The </a:t>
            </a:r>
            <a:r>
              <a:rPr lang="en-US" dirty="0"/>
              <a:t>health leaders are committed to shape future healthcare and come up with a sustainable perfect health community; they are incorporating working with other agencies to ensure they are providing better healthcare.  </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4252914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 perspective on health care trends</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 The US health care system is moving to focus on the financial structure, which is based on value rather than volume, ensuring the people are healthy and are not in the hospital. </a:t>
            </a:r>
            <a:endParaRPr lang="en-US" dirty="0" smtClean="0"/>
          </a:p>
          <a:p>
            <a:r>
              <a:rPr lang="en-US" dirty="0" smtClean="0"/>
              <a:t>They </a:t>
            </a:r>
            <a:r>
              <a:rPr lang="en-US" dirty="0"/>
              <a:t>are working to eradicating the huge charges the patients pay for while in the hospital. </a:t>
            </a:r>
            <a:endParaRPr lang="en-US" dirty="0" smtClean="0"/>
          </a:p>
          <a:p>
            <a:r>
              <a:rPr lang="en-US" dirty="0" smtClean="0"/>
              <a:t>The </a:t>
            </a:r>
            <a:r>
              <a:rPr lang="en-US" dirty="0"/>
              <a:t>new trends are to provide universal and quality care to all patients. </a:t>
            </a:r>
            <a:endParaRPr lang="en-US" dirty="0" smtClean="0"/>
          </a:p>
          <a:p>
            <a:r>
              <a:rPr lang="en-US" dirty="0" smtClean="0"/>
              <a:t>In </a:t>
            </a:r>
            <a:r>
              <a:rPr lang="en-US" dirty="0"/>
              <a:t>the latest direction of the value-based structure, a patient who goes to see the doctor is seen as an expense and not the source of money</a:t>
            </a:r>
          </a:p>
        </p:txBody>
      </p:sp>
    </p:spTree>
    <p:extLst>
      <p:ext uri="{BB962C8B-B14F-4D97-AF65-F5344CB8AC3E}">
        <p14:creationId xmlns:p14="http://schemas.microsoft.com/office/powerpoint/2010/main" val="3443453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 perspective on health care trends</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These trends are to ensure all patients are treated well as members of these new health care system. </a:t>
            </a:r>
            <a:endParaRPr lang="en-US" dirty="0" smtClean="0"/>
          </a:p>
          <a:p>
            <a:r>
              <a:rPr lang="en-US" dirty="0" smtClean="0"/>
              <a:t>This </a:t>
            </a:r>
            <a:r>
              <a:rPr lang="en-US" dirty="0"/>
              <a:t>move helps to strengthen patient loyalty and ensure there is an improved health in our nation.</a:t>
            </a:r>
          </a:p>
          <a:p>
            <a:r>
              <a:rPr lang="en-US" dirty="0"/>
              <a:t> </a:t>
            </a:r>
            <a:r>
              <a:rPr lang="en-US" dirty="0" smtClean="0"/>
              <a:t>As </a:t>
            </a:r>
            <a:r>
              <a:rPr lang="en-US" dirty="0"/>
              <a:t>the organization moves forward this value-based system, there are some trends the US healthcare bodies must put into consideration. </a:t>
            </a:r>
          </a:p>
          <a:p>
            <a:endParaRPr lang="en-US" dirty="0"/>
          </a:p>
        </p:txBody>
      </p:sp>
    </p:spTree>
    <p:extLst>
      <p:ext uri="{BB962C8B-B14F-4D97-AF65-F5344CB8AC3E}">
        <p14:creationId xmlns:p14="http://schemas.microsoft.com/office/powerpoint/2010/main" val="3028544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 perspective on health care trends</a:t>
            </a:r>
            <a:r>
              <a:rPr lang="en-US" dirty="0"/>
              <a:t/>
            </a:r>
            <a:br>
              <a:rPr lang="en-US" dirty="0"/>
            </a:br>
            <a:endParaRPr lang="en-US" dirty="0"/>
          </a:p>
        </p:txBody>
      </p:sp>
      <p:sp>
        <p:nvSpPr>
          <p:cNvPr id="3" name="Content Placeholder 2"/>
          <p:cNvSpPr>
            <a:spLocks noGrp="1"/>
          </p:cNvSpPr>
          <p:nvPr>
            <p:ph idx="1"/>
          </p:nvPr>
        </p:nvSpPr>
        <p:spPr/>
        <p:txBody>
          <a:bodyPr/>
          <a:lstStyle/>
          <a:p>
            <a:pPr lvl="0"/>
            <a:r>
              <a:rPr lang="en-US" dirty="0"/>
              <a:t>More focus should be based on a healthy population.</a:t>
            </a:r>
          </a:p>
          <a:p>
            <a:pPr lvl="0"/>
            <a:r>
              <a:rPr lang="en-US" dirty="0"/>
              <a:t>There should be increased virtual care options</a:t>
            </a:r>
          </a:p>
          <a:p>
            <a:pPr lvl="0"/>
            <a:r>
              <a:rPr lang="en-US" dirty="0"/>
              <a:t>There should be movement from illness to wellness to ensure the nation is safe.</a:t>
            </a:r>
          </a:p>
          <a:p>
            <a:pPr lvl="0"/>
            <a:r>
              <a:rPr lang="en-US" dirty="0"/>
              <a:t>Adaptation of new technologies to treat patients who require more attention.</a:t>
            </a:r>
          </a:p>
          <a:p>
            <a:pPr lvl="0"/>
            <a:r>
              <a:rPr lang="en-US" dirty="0"/>
              <a:t>Health plans and procedures should collaborate with health systems to ensure quality health care provision.  </a:t>
            </a:r>
          </a:p>
          <a:p>
            <a:endParaRPr lang="en-US" dirty="0"/>
          </a:p>
        </p:txBody>
      </p:sp>
    </p:spTree>
    <p:extLst>
      <p:ext uri="{BB962C8B-B14F-4D97-AF65-F5344CB8AC3E}">
        <p14:creationId xmlns:p14="http://schemas.microsoft.com/office/powerpoint/2010/main" val="4098547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2019 World health care sector issues</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Creating sustainable financial in heath sector by use of new care delivery structures to improve accessibility and </a:t>
            </a:r>
            <a:r>
              <a:rPr lang="en-US" dirty="0" smtClean="0"/>
              <a:t>affordability.</a:t>
            </a:r>
          </a:p>
          <a:p>
            <a:r>
              <a:rPr lang="en-US" dirty="0" smtClean="0"/>
              <a:t> Adoption </a:t>
            </a:r>
            <a:r>
              <a:rPr lang="en-US" dirty="0"/>
              <a:t>of consuming changing needs, expectation, and demands making use of digital transformation and regulatory innovation measures and ensuring quality provision of health care by retaining top talented health officers</a:t>
            </a:r>
            <a:r>
              <a:rPr lang="en-US" dirty="0" smtClean="0"/>
              <a:t>.</a:t>
            </a:r>
          </a:p>
          <a:p>
            <a:r>
              <a:rPr lang="en-US" dirty="0" smtClean="0"/>
              <a:t> </a:t>
            </a:r>
            <a:r>
              <a:rPr lang="en-US" dirty="0"/>
              <a:t>The introduction of personalized drugs, improved adoption of exponential technologies, and the emergence of competitors in the health sector together with revamped </a:t>
            </a:r>
            <a:r>
              <a:rPr lang="en-US" dirty="0" smtClean="0"/>
              <a:t>payment.</a:t>
            </a:r>
          </a:p>
          <a:p>
            <a:r>
              <a:rPr lang="en-US" dirty="0" smtClean="0"/>
              <a:t> </a:t>
            </a:r>
            <a:r>
              <a:rPr lang="en-US" dirty="0"/>
              <a:t>public provision of funds are affecting the performance of funding structures on the health ecosystem. </a:t>
            </a:r>
          </a:p>
        </p:txBody>
      </p:sp>
    </p:spTree>
    <p:extLst>
      <p:ext uri="{BB962C8B-B14F-4D97-AF65-F5344CB8AC3E}">
        <p14:creationId xmlns:p14="http://schemas.microsoft.com/office/powerpoint/2010/main" val="1336498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There is vigorously stressing on financial management by health care </a:t>
            </a:r>
            <a:r>
              <a:rPr lang="en-US" dirty="0" smtClean="0"/>
              <a:t>providers. </a:t>
            </a:r>
          </a:p>
          <a:p>
            <a:r>
              <a:rPr lang="en-US" dirty="0"/>
              <a:t>I</a:t>
            </a:r>
            <a:r>
              <a:rPr lang="en-US" dirty="0" smtClean="0"/>
              <a:t>mpacts </a:t>
            </a:r>
            <a:r>
              <a:rPr lang="en-US" dirty="0"/>
              <a:t>the performance operational outcomes-based care that is coming up with innovations to help in addressing spending in the health sector.  </a:t>
            </a:r>
            <a:endParaRPr lang="en-US" dirty="0" smtClean="0"/>
          </a:p>
          <a:p>
            <a:r>
              <a:rPr lang="en-US" dirty="0" smtClean="0"/>
              <a:t>Another </a:t>
            </a:r>
            <a:r>
              <a:rPr lang="en-US" dirty="0"/>
              <a:t>issue is collaborating with the private health care sector to ensure there are quality access and provision to all people in the nation.  </a:t>
            </a:r>
          </a:p>
          <a:p>
            <a:endParaRPr lang="en-US" dirty="0"/>
          </a:p>
        </p:txBody>
      </p:sp>
    </p:spTree>
    <p:extLst>
      <p:ext uri="{BB962C8B-B14F-4D97-AF65-F5344CB8AC3E}">
        <p14:creationId xmlns:p14="http://schemas.microsoft.com/office/powerpoint/2010/main" val="1193594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5845"/>
          </a:xfrm>
        </p:spPr>
        <p:txBody>
          <a:bodyPr>
            <a:normAutofit/>
          </a:bodyPr>
          <a:lstStyle/>
          <a:p>
            <a:r>
              <a:rPr lang="en-US" dirty="0" smtClean="0"/>
              <a:t>Composition of US health care</a:t>
            </a:r>
            <a:endParaRPr lang="en-US" dirty="0"/>
          </a:p>
        </p:txBody>
      </p:sp>
      <p:pic>
        <p:nvPicPr>
          <p:cNvPr id="4" name="Content Placeholder 3" descr="Image result for components health care delivery system"/>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162594" y="1240970"/>
            <a:ext cx="8765177" cy="4935993"/>
          </a:xfrm>
          <a:prstGeom prst="rect">
            <a:avLst/>
          </a:prstGeom>
          <a:noFill/>
          <a:ln>
            <a:noFill/>
          </a:ln>
        </p:spPr>
      </p:pic>
    </p:spTree>
    <p:extLst>
      <p:ext uri="{BB962C8B-B14F-4D97-AF65-F5344CB8AC3E}">
        <p14:creationId xmlns:p14="http://schemas.microsoft.com/office/powerpoint/2010/main" val="123348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Shifting out of volume and going to value will need constructing an outcomes-based financial model and data infrastructure to utilized the use of value-based care, which is an essential method to the growth of much sustainable health systems. </a:t>
            </a:r>
            <a:endParaRPr lang="en-US" dirty="0" smtClean="0"/>
          </a:p>
          <a:p>
            <a:r>
              <a:rPr lang="en-US" dirty="0" smtClean="0"/>
              <a:t>The </a:t>
            </a:r>
            <a:r>
              <a:rPr lang="en-US" dirty="0"/>
              <a:t>health care providers are working on the approaches to review the spending in health sectors to ensure the services provided quality and reaching all the people in our nation. </a:t>
            </a:r>
            <a:endParaRPr lang="en-US" dirty="0" smtClean="0"/>
          </a:p>
          <a:p>
            <a:r>
              <a:rPr lang="en-US" dirty="0" smtClean="0"/>
              <a:t>The </a:t>
            </a:r>
            <a:r>
              <a:rPr lang="en-US" dirty="0"/>
              <a:t>collaboration between the public sector and the private sector is the critical approach that will ensure both stakeholders adhere to the quality delivery of health services.  </a:t>
            </a:r>
          </a:p>
          <a:p>
            <a:endParaRPr lang="en-US" dirty="0"/>
          </a:p>
        </p:txBody>
      </p:sp>
    </p:spTree>
    <p:extLst>
      <p:ext uri="{BB962C8B-B14F-4D97-AF65-F5344CB8AC3E}">
        <p14:creationId xmlns:p14="http://schemas.microsoft.com/office/powerpoint/2010/main" val="2462783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You are investing in transformation and digital innovation.</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Digital and new use of technologies are helping health sector efforts to adopt new models of sick people centers care to ensure there are quality access and delivery of health care services. </a:t>
            </a:r>
            <a:endParaRPr lang="en-US" dirty="0" smtClean="0"/>
          </a:p>
          <a:p>
            <a:r>
              <a:rPr lang="en-US" dirty="0" smtClean="0"/>
              <a:t>Good </a:t>
            </a:r>
            <a:r>
              <a:rPr lang="en-US" dirty="0"/>
              <a:t>health approaches to boost accessibility and affordability, improve health qualities, and reduces the cost of treatment. Intelligence artificial is one of the technologies affecting health care. </a:t>
            </a:r>
            <a:endParaRPr lang="en-US" dirty="0" smtClean="0"/>
          </a:p>
          <a:p>
            <a:r>
              <a:rPr lang="en-US" dirty="0" smtClean="0"/>
              <a:t>These </a:t>
            </a:r>
            <a:r>
              <a:rPr lang="en-US" dirty="0"/>
              <a:t>modern technologies are supporting the diagnosis and treatment by speeding up the procedure and ensuring that the treatment is of high quality and accurate and boosting the sick person's experience.</a:t>
            </a:r>
          </a:p>
          <a:p>
            <a:endParaRPr lang="en-US" dirty="0"/>
          </a:p>
        </p:txBody>
      </p:sp>
    </p:spTree>
    <p:extLst>
      <p:ext uri="{BB962C8B-B14F-4D97-AF65-F5344CB8AC3E}">
        <p14:creationId xmlns:p14="http://schemas.microsoft.com/office/powerpoint/2010/main" val="1804823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379458"/>
          </a:xfrm>
        </p:spPr>
        <p:txBody>
          <a:bodyPr>
            <a:normAutofit fontScale="90000"/>
          </a:bodyPr>
          <a:lstStyle/>
          <a:p>
            <a:endParaRPr lang="en-US"/>
          </a:p>
        </p:txBody>
      </p:sp>
      <p:pic>
        <p:nvPicPr>
          <p:cNvPr id="4" name="Content Placeholder 3" descr="Image depicting a complex organization showing a large circle entitled Community Trustees. Outside this circle are three smaller circles with bidirectional arrows leading to/from the larger circle: “Community members; Collaborators; Supporting Organizations (funders, TA orgs).” Inside the large circle is a small circle entitled Coordinating Committee. Four other circles connect to this central circle: Support Committees (e.g., financial, media) and three Task Force circles, each with smaller Action Committee circles connected to them."/>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946366" y="1162594"/>
            <a:ext cx="8477794" cy="5014369"/>
          </a:xfrm>
          <a:prstGeom prst="rect">
            <a:avLst/>
          </a:prstGeom>
          <a:noFill/>
          <a:ln>
            <a:noFill/>
          </a:ln>
        </p:spPr>
      </p:pic>
    </p:spTree>
    <p:extLst>
      <p:ext uri="{BB962C8B-B14F-4D97-AF65-F5344CB8AC3E}">
        <p14:creationId xmlns:p14="http://schemas.microsoft.com/office/powerpoint/2010/main" val="1430851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886" y="247559"/>
            <a:ext cx="10515600" cy="392521"/>
          </a:xfrm>
        </p:spPr>
        <p:txBody>
          <a:bodyPr>
            <a:normAutofit fontScale="90000"/>
          </a:bodyPr>
          <a:lstStyle/>
          <a:p>
            <a:endParaRPr lang="en-US" dirty="0"/>
          </a:p>
        </p:txBody>
      </p:sp>
      <p:pic>
        <p:nvPicPr>
          <p:cNvPr id="4" name="Content Placeholder 3" descr="Image of a diagram depicting Mid-size Structure. A large circle entitled Community Trustees contains three smaller circles: One Coordinating Council and two Action Committee circles connecting to it."/>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920240" y="979714"/>
            <a:ext cx="7850777" cy="4907530"/>
          </a:xfrm>
          <a:prstGeom prst="rect">
            <a:avLst/>
          </a:prstGeom>
          <a:noFill/>
          <a:ln>
            <a:noFill/>
          </a:ln>
        </p:spPr>
      </p:pic>
    </p:spTree>
    <p:extLst>
      <p:ext uri="{BB962C8B-B14F-4D97-AF65-F5344CB8AC3E}">
        <p14:creationId xmlns:p14="http://schemas.microsoft.com/office/powerpoint/2010/main" val="2369655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References</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Garrison, J. L., Carlson, J. J., Bajaj, P. S., </a:t>
            </a:r>
            <a:r>
              <a:rPr lang="en-US" dirty="0" err="1"/>
              <a:t>Towse</a:t>
            </a:r>
            <a:r>
              <a:rPr lang="en-US" dirty="0"/>
              <a:t>, A., Neumann, P. J., Sullivan, S. D., ... &amp; Dubois, R. W. (2015). Private sector risk-sharing agreements in the United States: trends, barriers, and prospects. </a:t>
            </a:r>
            <a:r>
              <a:rPr lang="en-US" i="1" dirty="0"/>
              <a:t>The American journal of managed care</a:t>
            </a:r>
            <a:r>
              <a:rPr lang="en-US" dirty="0"/>
              <a:t>, </a:t>
            </a:r>
            <a:r>
              <a:rPr lang="en-US" i="1" dirty="0"/>
              <a:t>21</a:t>
            </a:r>
            <a:r>
              <a:rPr lang="en-US" dirty="0"/>
              <a:t>(9), 632-640.</a:t>
            </a:r>
          </a:p>
          <a:p>
            <a:r>
              <a:rPr lang="en-US" dirty="0"/>
              <a:t>Singh, D. A. (2015). </a:t>
            </a:r>
            <a:r>
              <a:rPr lang="en-US" i="1" dirty="0"/>
              <a:t>Essentials of the US health care system</a:t>
            </a:r>
            <a:r>
              <a:rPr lang="en-US" dirty="0"/>
              <a:t>. Jones &amp; Bartlett Publishers.</a:t>
            </a:r>
          </a:p>
          <a:p>
            <a:r>
              <a:rPr lang="en-US" dirty="0" err="1"/>
              <a:t>Torchia</a:t>
            </a:r>
            <a:r>
              <a:rPr lang="en-US" dirty="0"/>
              <a:t>, M., </a:t>
            </a:r>
            <a:r>
              <a:rPr lang="en-US" dirty="0" err="1"/>
              <a:t>Calabrò</a:t>
            </a:r>
            <a:r>
              <a:rPr lang="en-US" dirty="0"/>
              <a:t>, A., &amp; </a:t>
            </a:r>
            <a:r>
              <a:rPr lang="en-US" dirty="0" err="1"/>
              <a:t>Morner</a:t>
            </a:r>
            <a:r>
              <a:rPr lang="en-US" dirty="0"/>
              <a:t>, M. (2015). Public-private partnerships in the health care sector: a systematic review of the literature. </a:t>
            </a:r>
            <a:r>
              <a:rPr lang="en-US" i="1" dirty="0"/>
              <a:t>Public Management Review</a:t>
            </a:r>
            <a:r>
              <a:rPr lang="en-US" dirty="0"/>
              <a:t>, </a:t>
            </a:r>
            <a:r>
              <a:rPr lang="en-US" i="1" dirty="0"/>
              <a:t>17</a:t>
            </a:r>
            <a:r>
              <a:rPr lang="en-US" dirty="0"/>
              <a:t>(2), 236-261.</a:t>
            </a:r>
          </a:p>
          <a:p>
            <a:endParaRPr lang="en-US" dirty="0"/>
          </a:p>
        </p:txBody>
      </p:sp>
    </p:spTree>
    <p:extLst>
      <p:ext uri="{BB962C8B-B14F-4D97-AF65-F5344CB8AC3E}">
        <p14:creationId xmlns:p14="http://schemas.microsoft.com/office/powerpoint/2010/main" val="3433093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7673852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748</Words>
  <Application>Microsoft Office PowerPoint</Application>
  <PresentationFormat>Widescreen</PresentationFormat>
  <Paragraphs>39</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 Health care                Institutional Affiliation Name of Lecturer Name of student Date of submission  </vt:lpstr>
      <vt:lpstr>Shaping the future of health care trends in America </vt:lpstr>
      <vt:lpstr>US perspective on health care trends </vt:lpstr>
      <vt:lpstr>US perspective on health care trends </vt:lpstr>
      <vt:lpstr>US perspective on health care trends </vt:lpstr>
      <vt:lpstr>2019 World health care sector issues </vt:lpstr>
      <vt:lpstr>PowerPoint Presentation</vt:lpstr>
      <vt:lpstr>Composition of US health care</vt:lpstr>
      <vt:lpstr>PowerPoint Presentation</vt:lpstr>
      <vt:lpstr>You are investing in transformation and digital innovation. </vt:lpstr>
      <vt:lpstr>PowerPoint Presentation</vt:lpstr>
      <vt:lpstr>PowerPoint Presentation</vt:lpstr>
      <vt:lpstr>References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Institutional Affiliation Name of Lecturer Name of student Date of submission</dc:title>
  <dc:creator>hp</dc:creator>
  <cp:lastModifiedBy>hp</cp:lastModifiedBy>
  <cp:revision>4</cp:revision>
  <dcterms:created xsi:type="dcterms:W3CDTF">2019-12-10T09:25:56Z</dcterms:created>
  <dcterms:modified xsi:type="dcterms:W3CDTF">2019-12-10T20:42:11Z</dcterms:modified>
</cp:coreProperties>
</file>